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7"/>
  </p:normalViewPr>
  <p:slideViewPr>
    <p:cSldViewPr snapToGrid="0" snapToObjects="1" showGuides="1">
      <p:cViewPr>
        <p:scale>
          <a:sx n="95" d="100"/>
          <a:sy n="95" d="100"/>
        </p:scale>
        <p:origin x="2504" y="76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2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6400" b="1">
                <a:solidFill>
                  <a:srgbClr val="FFFFFF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blurRad="50800" dist="254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sz="6400" b="1"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-52843" y="4485992"/>
            <a:ext cx="13110486" cy="2204017"/>
          </a:xfrm>
          <a:prstGeom prst="rect">
            <a:avLst/>
          </a:prstGeom>
        </p:spPr>
        <p:txBody>
          <a:bodyPr/>
          <a:lstStyle>
            <a:lvl1pPr defTabSz="420623">
              <a:defRPr sz="1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3800" b="1">
                <a:solidFill>
                  <a:srgbClr val="FFFFFF"/>
                </a:solidFill>
              </a:rPr>
              <a:t>ODITREVNI</a:t>
            </a:r>
          </a:p>
        </p:txBody>
      </p:sp>
      <p:sp>
        <p:nvSpPr>
          <p:cNvPr id="33" name="Shape 33"/>
          <p:cNvSpPr/>
          <p:nvPr/>
        </p:nvSpPr>
        <p:spPr>
          <a:xfrm>
            <a:off x="-1037134" y="1666145"/>
            <a:ext cx="15079068" cy="3684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 defTabSz="457200">
              <a:defRPr sz="1800">
                <a:solidFill>
                  <a:srgbClr val="000000"/>
                </a:solidFill>
                <a:effectLst/>
              </a:defRPr>
            </a:pPr>
            <a:r>
              <a:rPr sz="20000" dirty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VERSO</a:t>
            </a:r>
            <a:r>
              <a:rPr sz="15000" dirty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2314641" y="3266717"/>
            <a:ext cx="8375519" cy="3220166"/>
          </a:xfrm>
          <a:prstGeom prst="rect">
            <a:avLst/>
          </a:prstGeom>
        </p:spPr>
        <p:txBody>
          <a:bodyPr/>
          <a:lstStyle>
            <a:lvl1pPr defTabSz="365760">
              <a:defRPr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400">
                <a:solidFill>
                  <a:srgbClr val="FFFFFF"/>
                </a:solidFill>
              </a:rPr>
              <a:t>.osolec soiD ,emusnoc euq ogeuf se soiD ut ávoheJ euqroP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2069159" y="3056482"/>
            <a:ext cx="8866481" cy="362654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365760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4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Porque</a:t>
            </a:r>
            <a:r>
              <a:rPr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Dios </a:t>
            </a:r>
            <a:r>
              <a:rPr sz="64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es</a:t>
            </a: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fuego</a:t>
            </a: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consume, </a:t>
            </a:r>
            <a:r>
              <a:rPr lang="en-US"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lang="en-US"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Dios </a:t>
            </a:r>
            <a:r>
              <a:rPr sz="64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celos</a:t>
            </a:r>
            <a:r>
              <a:rPr lang="en-US" sz="64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lang="en-US" sz="64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40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65760">
              <a:defRPr sz="1800" b="0">
                <a:solidFill>
                  <a:srgbClr val="000000"/>
                </a:solidFill>
                <a:effectLst/>
              </a:defRPr>
            </a:pPr>
            <a:r>
              <a:rPr sz="64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—Deuteronomio 4:24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245535" y="2847046"/>
            <a:ext cx="8513730" cy="4059508"/>
          </a:xfrm>
          <a:prstGeom prst="rect">
            <a:avLst/>
          </a:prstGeom>
        </p:spPr>
        <p:txBody>
          <a:bodyPr/>
          <a:lstStyle>
            <a:lvl1pPr defTabSz="338327">
              <a:defRPr sz="592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920">
                <a:solidFill>
                  <a:srgbClr val="FFFFFF"/>
                </a:solidFill>
              </a:rPr>
              <a:t>.odío érbah oy ,odnalbah solle odnatse nua ;oyérednopser ,nemalc euq setna euq áres 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2072993" y="2448360"/>
            <a:ext cx="8858814" cy="485687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será que antes que clamen, responderé yo; aun estando ellos hablando, yo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habré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oíd</a:t>
            </a:r>
            <a:r>
              <a:rPr lang="en-US"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r>
              <a:rPr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sz="61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65:24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2426534" y="3108186"/>
            <a:ext cx="8151732" cy="3537228"/>
          </a:xfrm>
          <a:prstGeom prst="rect">
            <a:avLst/>
          </a:prstGeom>
        </p:spPr>
        <p:txBody>
          <a:bodyPr/>
          <a:lstStyle>
            <a:lvl1pPr defTabSz="329184">
              <a:defRPr sz="576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760">
                <a:solidFill>
                  <a:srgbClr val="FFFFFF"/>
                </a:solidFill>
              </a:rPr>
              <a:t>.rodavlaS us éuf y ;netneim on euq sojih ,nos olbeup im etnematreiC :ojid euqroP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2480435" y="2265426"/>
            <a:ext cx="8043930" cy="5222748"/>
          </a:xfrm>
          <a:prstGeom prst="rect">
            <a:avLst/>
          </a:prstGeom>
        </p:spPr>
        <p:txBody>
          <a:bodyPr/>
          <a:lstStyle/>
          <a:p>
            <a:pPr lvl="0" defTabSz="310895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4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Porque</a:t>
            </a:r>
            <a:r>
              <a:rPr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dijo</a:t>
            </a: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: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Ciertamente</a:t>
            </a: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mi pueblo son,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hijos</a:t>
            </a: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no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mienten</a:t>
            </a:r>
            <a:r>
              <a:rPr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</a:t>
            </a:r>
            <a:r>
              <a:rPr lang="en-US"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sz="54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fué</a:t>
            </a: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lang="en-US"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54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</a:t>
            </a:r>
            <a:r>
              <a:rPr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Salvad</a:t>
            </a:r>
            <a:r>
              <a:rPr lang="en-US"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or.”</a:t>
            </a:r>
            <a:r>
              <a:rPr sz="54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sz="54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10895">
              <a:defRPr sz="1800" b="0">
                <a:solidFill>
                  <a:srgbClr val="000000"/>
                </a:solidFill>
                <a:effectLst/>
              </a:defRPr>
            </a:pPr>
            <a:r>
              <a:rPr sz="54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63:8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2818176" y="2830725"/>
            <a:ext cx="7368449" cy="4092150"/>
          </a:xfrm>
          <a:prstGeom prst="rect">
            <a:avLst/>
          </a:prstGeom>
        </p:spPr>
        <p:txBody>
          <a:bodyPr/>
          <a:lstStyle>
            <a:lvl1pPr defTabSz="356615">
              <a:defRPr sz="62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240">
                <a:solidFill>
                  <a:srgbClr val="FFFFFF"/>
                </a:solidFill>
              </a:rPr>
              <a:t>.otneimican ut ed rodnalpser la seyer sol y ,zul ut á setneg sal náradna 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2661956" y="2465277"/>
            <a:ext cx="7680888" cy="4823046"/>
          </a:xfrm>
          <a:prstGeom prst="rect">
            <a:avLst/>
          </a:prstGeom>
        </p:spPr>
        <p:txBody>
          <a:bodyPr/>
          <a:lstStyle/>
          <a:p>
            <a:pPr lvl="0" defTabSz="342900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andarán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las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gentes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á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luz, y los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reyes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al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resplandor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nacimient</a:t>
            </a:r>
            <a:r>
              <a:rPr lang="en-US" sz="60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lang="en-US"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00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42900">
              <a:defRPr sz="1800" b="0">
                <a:solidFill>
                  <a:srgbClr val="000000"/>
                </a:solidFill>
                <a:effectLst/>
              </a:defRPr>
            </a:pP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60:3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2098120" y="2680235"/>
            <a:ext cx="8808560" cy="4393130"/>
          </a:xfrm>
          <a:prstGeom prst="rect">
            <a:avLst/>
          </a:prstGeom>
        </p:spPr>
        <p:txBody>
          <a:bodyPr/>
          <a:lstStyle>
            <a:lvl1pPr defTabSz="402336">
              <a:defRPr sz="70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040">
                <a:solidFill>
                  <a:srgbClr val="FFFFFF"/>
                </a:solidFill>
              </a:rPr>
              <a:t>.sarbo sus ne ávoheJ esergélA ;erpmeis arap ávoheJ ed airolg al aeS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2714864" y="2506255"/>
            <a:ext cx="7575072" cy="4741090"/>
          </a:xfrm>
          <a:prstGeom prst="rect">
            <a:avLst/>
          </a:prstGeom>
          <a:noFill/>
        </p:spPr>
        <p:txBody>
          <a:bodyPr/>
          <a:lstStyle/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Sea 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la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gloria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para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siempre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Alégrese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en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obra</a:t>
            </a:r>
            <a:r>
              <a:rPr lang="en-US" sz="58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b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</a:t>
            </a:r>
            <a:r>
              <a:rPr sz="58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Salmo</a:t>
            </a: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104:31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2441814" y="2747555"/>
            <a:ext cx="8121172" cy="4258490"/>
          </a:xfrm>
          <a:prstGeom prst="rect">
            <a:avLst/>
          </a:prstGeom>
        </p:spPr>
        <p:txBody>
          <a:bodyPr/>
          <a:lstStyle>
            <a:lvl1pPr defTabSz="384047">
              <a:defRPr sz="6719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719">
                <a:solidFill>
                  <a:srgbClr val="FFFFFF"/>
                </a:solidFill>
              </a:rPr>
              <a:t>.sáraruj erbmon us rop y ,sárivres lé á y ,sáremet soiD ut ávoheJ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2994487" y="2944157"/>
            <a:ext cx="7015826" cy="3865286"/>
          </a:xfrm>
          <a:prstGeom prst="rect">
            <a:avLst/>
          </a:prstGeom>
        </p:spPr>
        <p:txBody>
          <a:bodyPr/>
          <a:lstStyle>
            <a:lvl1pPr defTabSz="457200">
              <a:defRPr sz="80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8000">
                <a:solidFill>
                  <a:srgbClr val="FFFFFF"/>
                </a:solidFill>
              </a:rPr>
              <a:t>.neib ed esnatráh ,onam ut serbA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2495714" y="3206256"/>
            <a:ext cx="8013371" cy="3355908"/>
          </a:xfrm>
          <a:prstGeom prst="rect">
            <a:avLst/>
          </a:prstGeom>
        </p:spPr>
        <p:txBody>
          <a:bodyPr/>
          <a:lstStyle/>
          <a:p>
            <a:pPr lvl="0" defTabSz="402336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70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70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Abres</a:t>
            </a:r>
            <a:r>
              <a:rPr sz="70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70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70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70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mano</a:t>
            </a:r>
            <a:r>
              <a:rPr sz="70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70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hártanse</a:t>
            </a:r>
            <a:r>
              <a:rPr sz="70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70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bie</a:t>
            </a:r>
            <a:r>
              <a:rPr lang="en-US" sz="70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</a:t>
            </a:r>
            <a:r>
              <a:rPr lang="en-US" sz="70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70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402336">
              <a:defRPr sz="1800" b="0">
                <a:solidFill>
                  <a:srgbClr val="000000"/>
                </a:solidFill>
                <a:effectLst/>
              </a:defRPr>
            </a:pPr>
            <a:r>
              <a:rPr sz="70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—Salmo 104:28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2597786" y="2458059"/>
            <a:ext cx="7809228" cy="4837482"/>
          </a:xfrm>
          <a:prstGeom prst="rect">
            <a:avLst/>
          </a:prstGeom>
        </p:spPr>
        <p:txBody>
          <a:bodyPr/>
          <a:lstStyle>
            <a:lvl1pPr defTabSz="356615">
              <a:defRPr sz="62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240">
                <a:solidFill>
                  <a:srgbClr val="FFFFFF"/>
                </a:solidFill>
              </a:rPr>
              <a:t>.saidrociresim sednarg noc éregocer et sam ;éjed et otnemom oñeuqep nu roP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2190071" y="2563429"/>
            <a:ext cx="8624658" cy="4626742"/>
          </a:xfrm>
          <a:prstGeom prst="rect">
            <a:avLst/>
          </a:prstGeom>
        </p:spPr>
        <p:txBody>
          <a:bodyPr/>
          <a:lstStyle/>
          <a:p>
            <a:pPr lvl="0" defTabSz="329184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Por</a:t>
            </a:r>
            <a:r>
              <a:rPr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un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pequeño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momento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dejé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 mas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recogeré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con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grandes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misericordia</a:t>
            </a:r>
            <a:r>
              <a:rPr lang="en-US"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57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29184">
              <a:defRPr sz="1800" b="0">
                <a:solidFill>
                  <a:srgbClr val="000000"/>
                </a:solidFill>
                <a:effectLst/>
              </a:defRPr>
            </a:pP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54:7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2161149" y="2753731"/>
            <a:ext cx="8682502" cy="4246138"/>
          </a:xfrm>
          <a:prstGeom prst="rect">
            <a:avLst/>
          </a:prstGeom>
        </p:spPr>
        <p:txBody>
          <a:bodyPr/>
          <a:lstStyle>
            <a:lvl1pPr defTabSz="384047">
              <a:defRPr sz="6719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719">
                <a:solidFill>
                  <a:srgbClr val="FFFFFF"/>
                </a:solidFill>
              </a:rPr>
              <a:t>.soiD ed sojih sodamall somaes euq ,erdaP le odad ah son roma láuc dariM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2817382" y="2494224"/>
            <a:ext cx="7370036" cy="4765152"/>
          </a:xfrm>
          <a:prstGeom prst="rect">
            <a:avLst/>
          </a:prstGeom>
        </p:spPr>
        <p:txBody>
          <a:bodyPr/>
          <a:lstStyle/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MIRAD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cuál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amor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ha dado el Padre,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seamos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llamados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hijos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Dio</a:t>
            </a: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s.”</a:t>
            </a:r>
            <a:endParaRPr sz="58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—1 Juan 3:1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2197190" y="2686064"/>
            <a:ext cx="8610420" cy="4381472"/>
          </a:xfrm>
          <a:prstGeom prst="rect">
            <a:avLst/>
          </a:prstGeom>
        </p:spPr>
        <p:txBody>
          <a:bodyPr/>
          <a:lstStyle>
            <a:lvl1pPr defTabSz="402336">
              <a:defRPr sz="70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040">
                <a:solidFill>
                  <a:srgbClr val="FFFFFF"/>
                </a:solidFill>
              </a:rPr>
              <a:t>.savlas euq ,learsI ed soiD ,serbucne et euq soiD sere út etnemaredadreV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2615918" y="2436380"/>
            <a:ext cx="7772964" cy="4880840"/>
          </a:xfrm>
          <a:prstGeom prst="rect">
            <a:avLst/>
          </a:prstGeom>
        </p:spPr>
        <p:txBody>
          <a:bodyPr/>
          <a:lstStyle/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Verdaderamente</a:t>
            </a:r>
            <a:r>
              <a:rPr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tú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eres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Dios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te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encubres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Dios de Israel,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salva</a:t>
            </a:r>
            <a:r>
              <a:rPr lang="en-US"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1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45:15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2639383" y="2320468"/>
            <a:ext cx="7726034" cy="5112664"/>
          </a:xfrm>
          <a:prstGeom prst="rect">
            <a:avLst/>
          </a:prstGeom>
        </p:spPr>
        <p:txBody>
          <a:bodyPr/>
          <a:lstStyle>
            <a:lvl1pPr defTabSz="379475">
              <a:defRPr sz="66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640">
                <a:solidFill>
                  <a:srgbClr val="FFFFFF"/>
                </a:solidFill>
              </a:rPr>
              <a:t>.sodacep sut ed éradroca em on y ;ím ed roma rop senoileber sut orrob euq le yos oy ,oY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131809" y="2567707"/>
            <a:ext cx="8750678" cy="461818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Yo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yo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soy el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borro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rebeliones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por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amor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mí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 y no me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acordaré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pecado</a:t>
            </a:r>
            <a:r>
              <a:rPr lang="en-US"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2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43:25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390602" y="3072925"/>
            <a:ext cx="8243527" cy="3610098"/>
          </a:xfrm>
          <a:prstGeom prst="rect">
            <a:avLst/>
          </a:prstGeom>
        </p:spPr>
        <p:txBody>
          <a:bodyPr/>
          <a:lstStyle/>
          <a:p>
            <a:pPr lvl="0" defTabSz="329184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 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 tu Dios temerás, y á él servirás, y por su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nombre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jurará</a:t>
            </a:r>
            <a:r>
              <a:rPr lang="en-US"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—Deuteronomio 6:13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2265254" y="2522899"/>
            <a:ext cx="8474292" cy="4707802"/>
          </a:xfrm>
          <a:prstGeom prst="rect">
            <a:avLst/>
          </a:prstGeom>
        </p:spPr>
        <p:txBody>
          <a:bodyPr/>
          <a:lstStyle>
            <a:lvl1pPr defTabSz="429768">
              <a:defRPr sz="7519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519">
                <a:solidFill>
                  <a:srgbClr val="FFFFFF"/>
                </a:solidFill>
              </a:rPr>
              <a:t>.áracilbup saznabala sim ,ím arap éirc olbeup etsE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1805921" y="3375648"/>
            <a:ext cx="9392958" cy="30023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411479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Este 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pueblo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crié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para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mí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mis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alabanzas</a:t>
            </a: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0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publicar</a:t>
            </a:r>
            <a:r>
              <a:rPr lang="en-US" sz="600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á</a:t>
            </a:r>
            <a:r>
              <a:rPr lang="en-US" sz="600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00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411479">
              <a:defRPr sz="1800" b="0">
                <a:solidFill>
                  <a:srgbClr val="000000"/>
                </a:solidFill>
                <a:effectLst/>
              </a:defRPr>
            </a:pPr>
            <a:r>
              <a:rPr sz="600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43:21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2170475" y="2241862"/>
            <a:ext cx="8663849" cy="5269877"/>
          </a:xfrm>
          <a:prstGeom prst="rect">
            <a:avLst/>
          </a:prstGeom>
        </p:spPr>
        <p:txBody>
          <a:bodyPr/>
          <a:lstStyle>
            <a:lvl1pPr defTabSz="384047">
              <a:defRPr sz="6719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719">
                <a:solidFill>
                  <a:srgbClr val="FFFFFF"/>
                </a:solidFill>
              </a:rPr>
              <a:t>.alrecednargne y yel al racifingam ne aicitsuj us ed roma rop óicalpmoc es ávoheJ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962538" y="2270288"/>
            <a:ext cx="9079724" cy="5213024"/>
          </a:xfrm>
          <a:prstGeom prst="rect">
            <a:avLst/>
          </a:prstGeom>
        </p:spPr>
        <p:txBody>
          <a:bodyPr/>
          <a:lstStyle/>
          <a:p>
            <a:pPr lvl="0" defTabSz="370331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48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48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648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complació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por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amor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justicia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en </a:t>
            </a:r>
            <a:r>
              <a:rPr sz="648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magnificar</a:t>
            </a: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la ley y </a:t>
            </a:r>
            <a:r>
              <a:rPr sz="648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engrandecerl</a:t>
            </a:r>
            <a:r>
              <a:rPr lang="en-US" sz="648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</a:t>
            </a:r>
            <a:r>
              <a:rPr lang="en-US" sz="648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48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70331">
              <a:defRPr sz="1800" b="0">
                <a:solidFill>
                  <a:srgbClr val="000000"/>
                </a:solidFill>
                <a:effectLst/>
              </a:defRPr>
            </a:pPr>
            <a:r>
              <a:rPr sz="648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42:21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1634669" y="2719352"/>
            <a:ext cx="9735461" cy="4314896"/>
          </a:xfrm>
          <a:prstGeom prst="rect">
            <a:avLst/>
          </a:prstGeom>
        </p:spPr>
        <p:txBody>
          <a:bodyPr/>
          <a:lstStyle>
            <a:lvl1pPr defTabSz="379475">
              <a:defRPr sz="66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640">
                <a:solidFill>
                  <a:srgbClr val="FFFFFF"/>
                </a:solidFill>
              </a:rPr>
              <a:t>.ogima im maharbA ed aicnednecsed ,ígocse oy neiuq a ,bocaJ ,út ;sere oím ovreis ,learsI ,út oreP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1856994" y="2432758"/>
            <a:ext cx="9290812" cy="4888084"/>
          </a:xfrm>
          <a:prstGeom prst="rect">
            <a:avLst/>
          </a:prstGeom>
        </p:spPr>
        <p:txBody>
          <a:bodyPr/>
          <a:lstStyle/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1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Pero</a:t>
            </a:r>
            <a:r>
              <a:rPr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tú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Israel,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siervo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mío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eres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tú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Jacob, a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quien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yo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escogí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61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descendencia</a:t>
            </a: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Abraham mi </a:t>
            </a:r>
            <a:r>
              <a:rPr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amig</a:t>
            </a:r>
            <a:r>
              <a:rPr lang="en-US" sz="61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o.”</a:t>
            </a:r>
            <a:endParaRPr sz="61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2043">
              <a:defRPr sz="1800" b="0">
                <a:solidFill>
                  <a:srgbClr val="000000"/>
                </a:solidFill>
                <a:effectLst/>
              </a:defRPr>
            </a:pPr>
            <a:r>
              <a:rPr sz="61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41:8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1638291" y="2721262"/>
            <a:ext cx="9728218" cy="4311076"/>
          </a:xfrm>
          <a:prstGeom prst="rect">
            <a:avLst/>
          </a:prstGeom>
        </p:spPr>
        <p:txBody>
          <a:bodyPr/>
          <a:lstStyle>
            <a:lvl1pPr defTabSz="361188">
              <a:defRPr sz="632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320">
                <a:solidFill>
                  <a:srgbClr val="FFFFFF"/>
                </a:solidFill>
              </a:rPr>
              <a:t>.aicnetop im deconoc ,sonacrec sol sortosov y ;ohceh eh euq ol ,sojel siátse euq sol ,diO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1640499" y="3150534"/>
            <a:ext cx="9723802" cy="345253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61188">
              <a:defRPr sz="632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6320" dirty="0" smtClean="0">
                <a:solidFill>
                  <a:srgbClr val="FFFFFF"/>
                </a:solidFill>
              </a:rPr>
              <a:t>“</a:t>
            </a:r>
            <a:r>
              <a:rPr sz="6320" dirty="0" err="1" smtClean="0">
                <a:solidFill>
                  <a:srgbClr val="FFFFFF"/>
                </a:solidFill>
              </a:rPr>
              <a:t>Oid</a:t>
            </a:r>
            <a:r>
              <a:rPr sz="6320" dirty="0">
                <a:solidFill>
                  <a:srgbClr val="FFFFFF"/>
                </a:solidFill>
              </a:rPr>
              <a:t>, los </a:t>
            </a:r>
            <a:r>
              <a:rPr sz="6320" dirty="0" err="1">
                <a:solidFill>
                  <a:srgbClr val="FFFFFF"/>
                </a:solidFill>
              </a:rPr>
              <a:t>que</a:t>
            </a:r>
            <a:r>
              <a:rPr sz="6320" dirty="0">
                <a:solidFill>
                  <a:srgbClr val="FFFFFF"/>
                </a:solidFill>
              </a:rPr>
              <a:t> </a:t>
            </a:r>
            <a:r>
              <a:rPr sz="6320" dirty="0" err="1">
                <a:solidFill>
                  <a:srgbClr val="FFFFFF"/>
                </a:solidFill>
              </a:rPr>
              <a:t>estáis</a:t>
            </a:r>
            <a:r>
              <a:rPr sz="6320" dirty="0">
                <a:solidFill>
                  <a:srgbClr val="FFFFFF"/>
                </a:solidFill>
              </a:rPr>
              <a:t> </a:t>
            </a:r>
            <a:r>
              <a:rPr sz="6320" dirty="0" err="1">
                <a:solidFill>
                  <a:srgbClr val="FFFFFF"/>
                </a:solidFill>
              </a:rPr>
              <a:t>lejos</a:t>
            </a:r>
            <a:r>
              <a:rPr sz="6320" dirty="0">
                <a:solidFill>
                  <a:srgbClr val="FFFFFF"/>
                </a:solidFill>
              </a:rPr>
              <a:t>, lo </a:t>
            </a:r>
            <a:r>
              <a:rPr sz="6320" dirty="0" err="1">
                <a:solidFill>
                  <a:srgbClr val="FFFFFF"/>
                </a:solidFill>
              </a:rPr>
              <a:t>que</a:t>
            </a:r>
            <a:r>
              <a:rPr sz="6320" dirty="0">
                <a:solidFill>
                  <a:srgbClr val="FFFFFF"/>
                </a:solidFill>
              </a:rPr>
              <a:t> he </a:t>
            </a:r>
            <a:r>
              <a:rPr sz="6320" dirty="0" err="1">
                <a:solidFill>
                  <a:srgbClr val="FFFFFF"/>
                </a:solidFill>
              </a:rPr>
              <a:t>hecho</a:t>
            </a:r>
            <a:r>
              <a:rPr sz="6320" dirty="0">
                <a:solidFill>
                  <a:srgbClr val="FFFFFF"/>
                </a:solidFill>
              </a:rPr>
              <a:t>; y </a:t>
            </a:r>
            <a:r>
              <a:rPr sz="6320" dirty="0" err="1">
                <a:solidFill>
                  <a:srgbClr val="FFFFFF"/>
                </a:solidFill>
              </a:rPr>
              <a:t>vosotros</a:t>
            </a:r>
            <a:r>
              <a:rPr sz="6320" dirty="0">
                <a:solidFill>
                  <a:srgbClr val="FFFFFF"/>
                </a:solidFill>
              </a:rPr>
              <a:t> los </a:t>
            </a:r>
            <a:r>
              <a:rPr sz="6320" dirty="0" err="1">
                <a:solidFill>
                  <a:srgbClr val="FFFFFF"/>
                </a:solidFill>
              </a:rPr>
              <a:t>cercanos</a:t>
            </a:r>
            <a:r>
              <a:rPr sz="6320" dirty="0">
                <a:solidFill>
                  <a:srgbClr val="FFFFFF"/>
                </a:solidFill>
              </a:rPr>
              <a:t>, </a:t>
            </a:r>
            <a:r>
              <a:rPr sz="6320" dirty="0" err="1">
                <a:solidFill>
                  <a:srgbClr val="FFFFFF"/>
                </a:solidFill>
              </a:rPr>
              <a:t>conoced</a:t>
            </a:r>
            <a:r>
              <a:rPr sz="6320" dirty="0">
                <a:solidFill>
                  <a:srgbClr val="FFFFFF"/>
                </a:solidFill>
              </a:rPr>
              <a:t> mi </a:t>
            </a:r>
            <a:r>
              <a:rPr sz="6320" dirty="0" err="1" smtClean="0">
                <a:solidFill>
                  <a:srgbClr val="FFFFFF"/>
                </a:solidFill>
              </a:rPr>
              <a:t>potenci</a:t>
            </a:r>
            <a:r>
              <a:rPr lang="en-US" sz="6320" dirty="0" err="1" smtClean="0">
                <a:solidFill>
                  <a:srgbClr val="FFFFFF"/>
                </a:solidFill>
              </a:rPr>
              <a:t>a</a:t>
            </a:r>
            <a:r>
              <a:rPr lang="en-US" sz="6320" dirty="0" smtClean="0">
                <a:solidFill>
                  <a:srgbClr val="FFFFFF"/>
                </a:solidFill>
              </a:rPr>
              <a:t>.”</a:t>
            </a:r>
            <a:r>
              <a:rPr sz="6320" dirty="0" smtClean="0">
                <a:solidFill>
                  <a:srgbClr val="FFFFFF"/>
                </a:solidFill>
              </a:rPr>
              <a:t>—</a:t>
            </a:r>
            <a:r>
              <a:rPr sz="6320" dirty="0" err="1" smtClean="0">
                <a:solidFill>
                  <a:srgbClr val="FFFFFF"/>
                </a:solidFill>
              </a:rPr>
              <a:t>Isaías</a:t>
            </a:r>
            <a:r>
              <a:rPr sz="6320" dirty="0" smtClean="0">
                <a:solidFill>
                  <a:srgbClr val="FFFFFF"/>
                </a:solidFill>
              </a:rPr>
              <a:t> </a:t>
            </a:r>
            <a:r>
              <a:rPr sz="6320" dirty="0">
                <a:solidFill>
                  <a:srgbClr val="FFFFFF"/>
                </a:solidFill>
              </a:rPr>
              <a:t>33:13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1911837" y="2810633"/>
            <a:ext cx="9181126" cy="4132334"/>
          </a:xfrm>
          <a:prstGeom prst="rect">
            <a:avLst/>
          </a:prstGeom>
        </p:spPr>
        <p:txBody>
          <a:bodyPr/>
          <a:lstStyle>
            <a:lvl1pPr defTabSz="365760">
              <a:defRPr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400">
                <a:solidFill>
                  <a:srgbClr val="FFFFFF"/>
                </a:solidFill>
              </a:rPr>
              <a:t>.odicednargne éres aroha ,odazlasne éres aroha ;ávoheJ ecid ,ératnavel em arohA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1567895" y="2420381"/>
            <a:ext cx="9869010" cy="4912838"/>
          </a:xfrm>
          <a:prstGeom prst="rect">
            <a:avLst/>
          </a:prstGeom>
        </p:spPr>
        <p:txBody>
          <a:bodyPr/>
          <a:lstStyle/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Ahora</a:t>
            </a:r>
            <a:r>
              <a:rPr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levantaré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dice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ahora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seré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ensalzado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ahora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seré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engrandecid</a:t>
            </a:r>
            <a:r>
              <a:rPr lang="en-US"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2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33:10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735849" y="2580396"/>
            <a:ext cx="7533102" cy="4592808"/>
          </a:xfrm>
          <a:prstGeom prst="rect">
            <a:avLst/>
          </a:prstGeom>
        </p:spPr>
        <p:txBody>
          <a:bodyPr/>
          <a:lstStyle>
            <a:lvl1pPr defTabSz="333756">
              <a:defRPr sz="58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840">
                <a:solidFill>
                  <a:srgbClr val="FFFFFF"/>
                </a:solidFill>
              </a:rPr>
              <a:t>.redop ut odot noc y ,amla ut adot ed y ,nózaroc ut odot ed soiD ut ávoheJ á sáramA 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1726720" y="2665575"/>
            <a:ext cx="9551360" cy="4422450"/>
          </a:xfrm>
          <a:prstGeom prst="rect">
            <a:avLst/>
          </a:prstGeom>
        </p:spPr>
        <p:txBody>
          <a:bodyPr/>
          <a:lstStyle>
            <a:lvl1pPr defTabSz="406908">
              <a:defRPr sz="7119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119">
                <a:solidFill>
                  <a:srgbClr val="FFFFFF"/>
                </a:solidFill>
              </a:rPr>
              <a:t>.senoñir sus ed rodiñec dadiledif al y ,somol sus ed otnic aicitsuj al áres Y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1254810" y="2884650"/>
            <a:ext cx="10495179" cy="3984300"/>
          </a:xfrm>
          <a:prstGeom prst="rect">
            <a:avLst/>
          </a:prstGeom>
        </p:spPr>
        <p:txBody>
          <a:bodyPr/>
          <a:lstStyle/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será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la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justicia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cinto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lomos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y la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fidelidad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ceñidor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de </a:t>
            </a:r>
            <a:r>
              <a:rPr sz="62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sus</a:t>
            </a: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riñone</a:t>
            </a:r>
            <a:r>
              <a:rPr lang="en-US" sz="62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</a:t>
            </a:r>
            <a:r>
              <a:rPr lang="en-US" sz="62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62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56615">
              <a:defRPr sz="1800" b="0">
                <a:solidFill>
                  <a:srgbClr val="000000"/>
                </a:solidFill>
                <a:effectLst/>
              </a:defRPr>
            </a:pPr>
            <a:r>
              <a:rPr sz="62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—Isaías 11:5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2482916" y="2321559"/>
            <a:ext cx="8038969" cy="5110482"/>
          </a:xfrm>
          <a:prstGeom prst="rect">
            <a:avLst/>
          </a:prstGeom>
        </p:spPr>
        <p:txBody>
          <a:bodyPr/>
          <a:lstStyle/>
          <a:p>
            <a:pPr lvl="0" defTabSz="329184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Amarás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á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Dios de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todo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corazón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y de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toda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alma, y con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todo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pode</a:t>
            </a:r>
            <a:r>
              <a:rPr lang="en-US" sz="57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lang="en-US" sz="57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.”</a:t>
            </a:r>
            <a:endParaRPr sz="57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29184">
              <a:defRPr sz="1800" b="0">
                <a:solidFill>
                  <a:srgbClr val="000000"/>
                </a:solidFill>
                <a:effectLst/>
              </a:defRPr>
            </a:pPr>
            <a:r>
              <a:rPr sz="57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—Deuteronomio 6:5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2375809" y="2419959"/>
            <a:ext cx="8253182" cy="4913682"/>
          </a:xfrm>
          <a:prstGeom prst="rect">
            <a:avLst/>
          </a:prstGeom>
        </p:spPr>
        <p:txBody>
          <a:bodyPr/>
          <a:lstStyle>
            <a:lvl1pPr defTabSz="338327">
              <a:defRPr sz="592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920">
                <a:solidFill>
                  <a:srgbClr val="FFFFFF"/>
                </a:solidFill>
              </a:rPr>
              <a:t>;artseinis á in artseid á siétrapa so on :odadnam ah so soiD ortseuv ávoheJ omoc siágah euq ,seup ,dariM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2289488" y="2097523"/>
            <a:ext cx="8425824" cy="5558554"/>
          </a:xfrm>
          <a:prstGeom prst="rect">
            <a:avLst/>
          </a:prstGeom>
        </p:spPr>
        <p:txBody>
          <a:bodyPr/>
          <a:lstStyle/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84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Mirad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pues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hagáis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como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vuestro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Dios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ha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mandado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: no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apartéis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á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84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diestra</a:t>
            </a: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</a:p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ni á </a:t>
            </a:r>
            <a:r>
              <a:rPr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siniestra</a:t>
            </a:r>
            <a:r>
              <a:rPr lang="en-US" sz="584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;”</a:t>
            </a:r>
            <a:endParaRPr sz="584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33756">
              <a:defRPr sz="1800" b="0">
                <a:solidFill>
                  <a:srgbClr val="000000"/>
                </a:solidFill>
                <a:effectLst/>
              </a:defRPr>
            </a:pPr>
            <a:r>
              <a:rPr sz="584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—Deuteronomio 5:32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2077135" y="2605697"/>
            <a:ext cx="8850529" cy="4542206"/>
          </a:xfrm>
          <a:prstGeom prst="rect">
            <a:avLst/>
          </a:prstGeom>
        </p:spPr>
        <p:txBody>
          <a:bodyPr/>
          <a:lstStyle>
            <a:lvl1pPr defTabSz="333756">
              <a:defRPr sz="584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840">
                <a:solidFill>
                  <a:srgbClr val="FFFFFF"/>
                </a:solidFill>
              </a:rPr>
              <a:t>.orto yah on y ,arreit al ne ojaba y oleic le ne abirra soiD se ávoheJ euq nózaroc ut ne anoixelfer y ,yoh ,seup ednerpA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2141305" y="2194162"/>
            <a:ext cx="8722190" cy="5365276"/>
          </a:xfrm>
          <a:prstGeom prst="rect">
            <a:avLst/>
          </a:prstGeom>
        </p:spPr>
        <p:txBody>
          <a:bodyPr/>
          <a:lstStyle/>
          <a:p>
            <a:pPr lvl="0" defTabSz="306324"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53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“</a:t>
            </a:r>
            <a:r>
              <a:rPr sz="5360" dirty="0" err="1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Aprende</a:t>
            </a:r>
            <a:r>
              <a:rPr sz="53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pues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hoy, y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reflexiona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en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corazón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que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Jehová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es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Dios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arriba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en el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cielo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y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abajo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en la </a:t>
            </a:r>
            <a:r>
              <a:rPr sz="5360" dirty="0" err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tierra</a:t>
            </a: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</a:p>
          <a:p>
            <a:pPr lvl="0" defTabSz="306324">
              <a:defRPr sz="1800" b="0">
                <a:solidFill>
                  <a:srgbClr val="000000"/>
                </a:solidFill>
                <a:effectLst/>
              </a:defRPr>
            </a:pP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 no hay </a:t>
            </a:r>
            <a:r>
              <a:rPr sz="53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otr</a:t>
            </a:r>
            <a:r>
              <a:rPr lang="en-US" sz="5360" dirty="0" smtClean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o.”</a:t>
            </a:r>
            <a:endParaRPr sz="5360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06324">
              <a:defRPr sz="1800" b="0">
                <a:solidFill>
                  <a:srgbClr val="000000"/>
                </a:solidFill>
                <a:effectLst/>
              </a:defRPr>
            </a:pPr>
            <a:r>
              <a:rPr sz="5360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—Deuteronomio 4:39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779</Words>
  <Application>Microsoft Macintosh PowerPoint</Application>
  <PresentationFormat>Custom</PresentationFormat>
  <Paragraphs>61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Helvetica</vt:lpstr>
      <vt:lpstr>Helvetica Light</vt:lpstr>
      <vt:lpstr>Helvetica Neue</vt:lpstr>
      <vt:lpstr>Helvetica Neue Medium</vt:lpstr>
      <vt:lpstr>New_Template2</vt:lpstr>
      <vt:lpstr>ODITREVNI</vt:lpstr>
      <vt:lpstr>.sáraruj erbmon us rop y ,sárivres lé á y ,sáremet soiD ut ávoheJ A</vt:lpstr>
      <vt:lpstr>“A Jehová tu Dios temerás, y á él servirás, y por su nombre jurarás.” —Deuteronomio 6:13</vt:lpstr>
      <vt:lpstr>.redop ut odot noc y ,amla ut adot ed y ,nózaroc ut odot ed soiD ut ávoheJ á sáramA Y</vt:lpstr>
      <vt:lpstr>“Y Amarás á Jehová tu Dios de todo tu corazón, y de toda tu alma, y con todo tu poder.” —Deuteronomio 6:5</vt:lpstr>
      <vt:lpstr>;artseinis á in artseid á siétrapa so on :odadnam ah so soiD ortseuv ávoheJ omoc siágah euq ,seup ,dariM</vt:lpstr>
      <vt:lpstr>“Mirad, pues, que hagáis como Jehová vuestro Dios os ha mandado: no os apartéis á diestra  ni á siniestra;” —Deuteronomio 5:32</vt:lpstr>
      <vt:lpstr>.orto yah on y ,arreit al ne ojaba y oleic le ne abirra soiD se ávoheJ euq nózaroc ut ne anoixelfer y ,yoh ,seup ednerpA</vt:lpstr>
      <vt:lpstr>“Aprende pues, hoy, y reflexiona en tu corazón que Jehová es Dios arriba en el cielo y abajo en la tierra,  y no hay otro.” —Deuteronomio 4:39</vt:lpstr>
      <vt:lpstr>.osolec soiD ,emusnoc euq ogeuf se soiD ut ávoheJ euqroP</vt:lpstr>
      <vt:lpstr>“Porque Jehová tu Dios es fuego que consume,  Dios celoso.” —Deuteronomio 4:24</vt:lpstr>
      <vt:lpstr>.odío érbah oy ,odnalbah solle odnatse nua ;oyérednopser ,nemalc euq setna euq áres Y</vt:lpstr>
      <vt:lpstr>“Y será que antes que clamen, responderé yo; aun estando ellos hablando, yo habré oído.”  —Isaías 65:24</vt:lpstr>
      <vt:lpstr>.rodavlaS us éuf y ;netneim on euq sojih ,nos olbeup im etnematreiC :ojid euqroP</vt:lpstr>
      <vt:lpstr>“Porque dijo: Ciertamente mi pueblo son, hijos que no mienten; y fué  su Salvador.”  —Isaías 63:8</vt:lpstr>
      <vt:lpstr>.otneimican ut ed rodnalpser la seyer sol y ,zul ut á setneg sal náradna Y</vt:lpstr>
      <vt:lpstr>“Y andarán las gentes á tu luz, y los reyes al resplandor de tu nacimiento.” —Isaías 60:3</vt:lpstr>
      <vt:lpstr>.sarbo sus ne ávoheJ esergélA ;erpmeis arap ávoheJ ed airolg al aeS</vt:lpstr>
      <vt:lpstr>“Sea la gloria de Jehová para siempre; Alégrese Jehová en sus obras.” —Salmo 104:31</vt:lpstr>
      <vt:lpstr>.neib ed esnatráh ,onam ut serbA</vt:lpstr>
      <vt:lpstr>“Abres tu mano, hártanse de bien.” —Salmo 104:28</vt:lpstr>
      <vt:lpstr>.saidrociresim sednarg noc éregocer et sam ;éjed et otnemom oñeuqep nu roP</vt:lpstr>
      <vt:lpstr>“Por un pequeño momento te dejé; mas te recogeré con grandes misericordias.” —Isaías 54:7</vt:lpstr>
      <vt:lpstr>.soiD ed sojih sodamall somaes euq ,erdaP le odad ah son roma láuc dariM</vt:lpstr>
      <vt:lpstr>“MIRAD cuál amor nos ha dado el Padre, que seamos llamados hijos de Dios.” —1 Juan 3:1</vt:lpstr>
      <vt:lpstr>.savlas euq ,learsI ed soiD ,serbucne et euq soiD sere út etnemaredadreV</vt:lpstr>
      <vt:lpstr>“Verdaderamente tú eres Dios que te encubres, Dios de Israel, que salvas.” —Isaías 45:15</vt:lpstr>
      <vt:lpstr>.sodacep sut ed éradroca em on y ;ím ed roma rop senoileber sut orrob euq le yos oy ,oY</vt:lpstr>
      <vt:lpstr>“Yo, yo soy el que borro tus rebeliones por amor de mí; y no me acordaré de tus pecados.” —Isaías 43:25</vt:lpstr>
      <vt:lpstr>.áracilbup saznabala sim ,ím arap éirc olbeup etsE</vt:lpstr>
      <vt:lpstr>“Este pueblo crié para mí, mis alabanzas publicará.” —Isaías 43:21</vt:lpstr>
      <vt:lpstr>.alrecednargne y yel al racifingam ne aicitsuj us ed roma rop óicalpmoc es ávoheJ</vt:lpstr>
      <vt:lpstr>“Jehová se complació por amor de su justicia en magnificar la ley y engrandecerla.” —Isaías 42:21</vt:lpstr>
      <vt:lpstr>.ogima im maharbA ed aicnednecsed ,ígocse oy neiuq a ,bocaJ ,út ;sere oím ovreis ,learsI ,út oreP</vt:lpstr>
      <vt:lpstr>“Pero tú, Israel, siervo mío eres; tú, Jacob, a quien yo escogí, descendencia de Abraham mi amigo.” —Isaías 41:8</vt:lpstr>
      <vt:lpstr>.aicnetop im deconoc ,sonacrec sol sortosov y ;ohceh eh euq ol ,sojel siátse euq sol ,diO</vt:lpstr>
      <vt:lpstr>“Oid, los que estáis lejos, lo que he hecho; y vosotros los cercanos, conoced mi potencia.”—Isaías 33:13</vt:lpstr>
      <vt:lpstr>.odicednargne éres aroha ,odazlasne éres aroha ;ávoheJ ecid ,ératnavel em arohA</vt:lpstr>
      <vt:lpstr>“Ahora me levantaré, dice Jehová; ahora seré ensalzado, ahora seré engrandecido.” —Isaías 33:10</vt:lpstr>
      <vt:lpstr>.senoñir sus ed rodiñec dadiledif al y ,somol sus ed otnic aicitsuj al áres Y</vt:lpstr>
      <vt:lpstr>“Y será la justicia cinto de sus lomos, y la fidelidad ceñidor de sus riñones.” —Isaías 11:5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ODITREVNI</dc:title>
  <cp:lastModifiedBy>Edward Lara</cp:lastModifiedBy>
  <cp:revision>4</cp:revision>
  <dcterms:modified xsi:type="dcterms:W3CDTF">2015-07-10T16:08:43Z</dcterms:modified>
</cp:coreProperties>
</file>